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5"/>
  </p:notesMasterIdLst>
  <p:handoutMasterIdLst>
    <p:handoutMasterId r:id="rId26"/>
  </p:handoutMasterIdLst>
  <p:sldIdLst>
    <p:sldId id="547" r:id="rId2"/>
    <p:sldId id="550" r:id="rId3"/>
    <p:sldId id="558" r:id="rId4"/>
    <p:sldId id="740" r:id="rId5"/>
    <p:sldId id="741" r:id="rId6"/>
    <p:sldId id="742" r:id="rId7"/>
    <p:sldId id="743" r:id="rId8"/>
    <p:sldId id="744" r:id="rId9"/>
    <p:sldId id="731" r:id="rId10"/>
    <p:sldId id="739" r:id="rId11"/>
    <p:sldId id="750" r:id="rId12"/>
    <p:sldId id="745" r:id="rId13"/>
    <p:sldId id="733" r:id="rId14"/>
    <p:sldId id="746" r:id="rId15"/>
    <p:sldId id="751" r:id="rId16"/>
    <p:sldId id="735" r:id="rId17"/>
    <p:sldId id="748" r:id="rId18"/>
    <p:sldId id="749" r:id="rId19"/>
    <p:sldId id="752" r:id="rId20"/>
    <p:sldId id="562" r:id="rId21"/>
    <p:sldId id="554" r:id="rId22"/>
    <p:sldId id="552" r:id="rId23"/>
    <p:sldId id="553" r:id="rId2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115" d="100"/>
          <a:sy n="115" d="100"/>
        </p:scale>
        <p:origin x="-2400"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2019-07-10</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7/10/2019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Selection sort</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xlinux.nist.gov/dads/HTML/selectionSort.html" TargetMode="External"/><Relationship Id="rId2" Type="http://schemas.openxmlformats.org/officeDocument/2006/relationships/hyperlink" Target="https://en.wikipedia.org/wiki/Selection_sor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Selection sort</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Selection sort</a:t>
            </a:r>
            <a:endParaRPr lang="en-CA" dirty="0"/>
          </a:p>
        </p:txBody>
      </p:sp>
      <p:sp>
        <p:nvSpPr>
          <p:cNvPr id="3" name="Content Placeholder 2"/>
          <p:cNvSpPr>
            <a:spLocks noGrp="1"/>
          </p:cNvSpPr>
          <p:nvPr>
            <p:ph idx="1"/>
          </p:nvPr>
        </p:nvSpPr>
        <p:spPr/>
        <p:txBody>
          <a:bodyPr/>
          <a:lstStyle/>
          <a:p>
            <a:r>
              <a:rPr lang="en-CA" dirty="0" smtClean="0"/>
              <a:t>Let’s step through the algorithm for an array of capacity 10:</a:t>
            </a:r>
          </a:p>
          <a:p>
            <a:pPr lvl="1"/>
            <a:r>
              <a:rPr lang="en-CA" dirty="0" smtClean="0"/>
              <a:t>Find the largest entry between 0 and 9 and swap it with entry 9</a:t>
            </a:r>
          </a:p>
          <a:p>
            <a:pPr lvl="1"/>
            <a:r>
              <a:rPr lang="en-CA" dirty="0" smtClean="0"/>
              <a:t>Find </a:t>
            </a:r>
            <a:r>
              <a:rPr lang="en-CA" dirty="0"/>
              <a:t>the largest entry between 0 and </a:t>
            </a:r>
            <a:r>
              <a:rPr lang="en-CA" dirty="0" smtClean="0"/>
              <a:t>8 </a:t>
            </a:r>
            <a:r>
              <a:rPr lang="en-CA" dirty="0"/>
              <a:t>and swap it with entry </a:t>
            </a:r>
            <a:r>
              <a:rPr lang="en-CA" dirty="0" smtClean="0"/>
              <a:t>8</a:t>
            </a:r>
          </a:p>
          <a:p>
            <a:pPr lvl="1"/>
            <a:r>
              <a:rPr lang="en-CA" dirty="0"/>
              <a:t>Find the largest entry between 0 and </a:t>
            </a:r>
            <a:r>
              <a:rPr lang="en-CA" dirty="0" smtClean="0"/>
              <a:t>7 </a:t>
            </a:r>
            <a:r>
              <a:rPr lang="en-CA" dirty="0"/>
              <a:t>and swap it with entry </a:t>
            </a:r>
            <a:r>
              <a:rPr lang="en-CA" dirty="0" smtClean="0"/>
              <a:t>7</a:t>
            </a:r>
            <a:endParaRPr lang="en-CA" dirty="0"/>
          </a:p>
          <a:p>
            <a:pPr lvl="1"/>
            <a:r>
              <a:rPr lang="en-CA" dirty="0" smtClean="0"/>
              <a:t>Find </a:t>
            </a:r>
            <a:r>
              <a:rPr lang="en-CA" dirty="0"/>
              <a:t>the largest entry between 0 and </a:t>
            </a:r>
            <a:r>
              <a:rPr lang="en-CA" dirty="0" smtClean="0"/>
              <a:t>6 </a:t>
            </a:r>
            <a:r>
              <a:rPr lang="en-CA" dirty="0"/>
              <a:t>and swap it with entry </a:t>
            </a:r>
            <a:r>
              <a:rPr lang="en-CA" dirty="0" smtClean="0"/>
              <a:t>6</a:t>
            </a:r>
            <a:endParaRPr lang="en-CA" dirty="0"/>
          </a:p>
          <a:p>
            <a:pPr lvl="1"/>
            <a:r>
              <a:rPr lang="en-CA" dirty="0" smtClean="0"/>
              <a:t>Find </a:t>
            </a:r>
            <a:r>
              <a:rPr lang="en-CA" dirty="0"/>
              <a:t>the largest entry between 0 and </a:t>
            </a:r>
            <a:r>
              <a:rPr lang="en-CA" dirty="0" smtClean="0"/>
              <a:t>5 </a:t>
            </a:r>
            <a:r>
              <a:rPr lang="en-CA" dirty="0"/>
              <a:t>and swap it with entry </a:t>
            </a:r>
            <a:r>
              <a:rPr lang="en-CA" dirty="0" smtClean="0"/>
              <a:t>5</a:t>
            </a:r>
            <a:endParaRPr lang="en-CA" dirty="0"/>
          </a:p>
          <a:p>
            <a:pPr lvl="1"/>
            <a:r>
              <a:rPr lang="en-CA" dirty="0" smtClean="0"/>
              <a:t>Find </a:t>
            </a:r>
            <a:r>
              <a:rPr lang="en-CA" dirty="0"/>
              <a:t>the largest entry between 0 and </a:t>
            </a:r>
            <a:r>
              <a:rPr lang="en-CA" dirty="0" smtClean="0"/>
              <a:t>4 </a:t>
            </a:r>
            <a:r>
              <a:rPr lang="en-CA" dirty="0"/>
              <a:t>and swap it with entry </a:t>
            </a:r>
            <a:r>
              <a:rPr lang="en-CA" dirty="0" smtClean="0"/>
              <a:t>4</a:t>
            </a:r>
            <a:endParaRPr lang="en-CA" dirty="0"/>
          </a:p>
          <a:p>
            <a:pPr lvl="1"/>
            <a:r>
              <a:rPr lang="en-CA" dirty="0"/>
              <a:t>Find the largest entry between 0 and </a:t>
            </a:r>
            <a:r>
              <a:rPr lang="en-CA" dirty="0" smtClean="0"/>
              <a:t>3 </a:t>
            </a:r>
            <a:r>
              <a:rPr lang="en-CA" dirty="0"/>
              <a:t>and swap it with entry </a:t>
            </a:r>
            <a:r>
              <a:rPr lang="en-CA" dirty="0" smtClean="0"/>
              <a:t>3</a:t>
            </a:r>
            <a:endParaRPr lang="en-CA" dirty="0"/>
          </a:p>
          <a:p>
            <a:pPr lvl="1"/>
            <a:r>
              <a:rPr lang="en-CA" dirty="0"/>
              <a:t>Find the largest entry between 0 and </a:t>
            </a:r>
            <a:r>
              <a:rPr lang="en-CA" dirty="0" smtClean="0"/>
              <a:t>2 </a:t>
            </a:r>
            <a:r>
              <a:rPr lang="en-CA" dirty="0"/>
              <a:t>and swap it with entry </a:t>
            </a:r>
            <a:r>
              <a:rPr lang="en-CA" dirty="0" smtClean="0"/>
              <a:t>2</a:t>
            </a:r>
            <a:endParaRPr lang="en-CA" dirty="0"/>
          </a:p>
          <a:p>
            <a:pPr lvl="1"/>
            <a:r>
              <a:rPr lang="en-CA" dirty="0"/>
              <a:t>Find the largest entry between 0 and </a:t>
            </a:r>
            <a:r>
              <a:rPr lang="en-CA" dirty="0" smtClean="0"/>
              <a:t>1 </a:t>
            </a:r>
            <a:r>
              <a:rPr lang="en-CA" dirty="0"/>
              <a:t>and swap it with entry </a:t>
            </a:r>
            <a:r>
              <a:rPr lang="en-CA" dirty="0" smtClean="0"/>
              <a:t>1</a:t>
            </a:r>
            <a:endParaRPr lang="en-CA" dirty="0"/>
          </a:p>
          <a:p>
            <a:pPr lvl="1"/>
            <a:endParaRPr lang="en-CA" dirty="0" smtClean="0"/>
          </a:p>
          <a:p>
            <a:r>
              <a:rPr lang="en-CA" dirty="0" smtClean="0"/>
              <a:t>At this point, the array is sorted</a:t>
            </a:r>
          </a:p>
          <a:p>
            <a:pPr marL="457200" lvl="1" indent="0">
              <a:buNone/>
            </a:pPr>
            <a:endParaRPr lang="en-CA" dirty="0" smtClean="0"/>
          </a:p>
          <a:p>
            <a:pPr lvl="1"/>
            <a:endParaRPr lang="en-CA" dirty="0" smtClean="0"/>
          </a:p>
        </p:txBody>
      </p:sp>
    </p:spTree>
    <p:extLst>
      <p:ext uri="{BB962C8B-B14F-4D97-AF65-F5344CB8AC3E}">
        <p14:creationId xmlns:p14="http://schemas.microsoft.com/office/powerpoint/2010/main" val="3412696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Finding the maximum</a:t>
            </a:r>
            <a:endParaRPr lang="en-CA" dirty="0"/>
          </a:p>
        </p:txBody>
      </p:sp>
      <p:sp>
        <p:nvSpPr>
          <p:cNvPr id="3" name="Content Placeholder 2"/>
          <p:cNvSpPr>
            <a:spLocks noGrp="1"/>
          </p:cNvSpPr>
          <p:nvPr>
            <p:ph idx="1"/>
          </p:nvPr>
        </p:nvSpPr>
        <p:spPr/>
        <p:txBody>
          <a:bodyPr/>
          <a:lstStyle/>
          <a:p>
            <a:r>
              <a:rPr lang="en-CA" dirty="0" smtClean="0"/>
              <a:t>Let us rewrite our </a:t>
            </a:r>
            <a:r>
              <a:rPr lang="en-CA" dirty="0" err="1" smtClean="0">
                <a:latin typeface="Consolas" panose="020B0609020204030204" pitchFamily="49" charset="0"/>
              </a:rPr>
              <a:t>find_max</a:t>
            </a:r>
            <a:r>
              <a:rPr lang="en-CA" dirty="0" smtClean="0">
                <a:latin typeface="Consolas" panose="020B0609020204030204" pitchFamily="49" charset="0"/>
              </a:rPr>
              <a:t>(…)</a:t>
            </a:r>
            <a:r>
              <a:rPr lang="en-CA" dirty="0" smtClean="0"/>
              <a:t> function to follow the spirit of our searching algorithms:</a:t>
            </a:r>
          </a:p>
          <a:p>
            <a:pPr lvl="1"/>
            <a:r>
              <a:rPr lang="en-CA" dirty="0" smtClean="0"/>
              <a:t>Rather than returning the maximum, return the index of the maximum entry</a:t>
            </a:r>
          </a:p>
          <a:p>
            <a:pPr marL="1257300" lvl="3" indent="0">
              <a:buNone/>
            </a:pPr>
            <a:r>
              <a:rPr lang="en-CA" sz="1400" dirty="0" err="1" smtClean="0">
                <a:latin typeface="Consolas" panose="020B0609020204030204" pitchFamily="49" charset="0"/>
                <a:cs typeface="Consolas" panose="020B0609020204030204" pitchFamily="49" charset="0"/>
              </a:rPr>
              <a:t>std</a:t>
            </a:r>
            <a:r>
              <a:rPr lang="en-CA" sz="1400" dirty="0" smtClean="0">
                <a:latin typeface="Consolas" panose="020B0609020204030204" pitchFamily="49" charset="0"/>
                <a:cs typeface="Consolas" panose="020B0609020204030204" pitchFamily="49" charset="0"/>
              </a:rPr>
              <a:t>::size_t </a:t>
            </a:r>
            <a:r>
              <a:rPr lang="en-CA" sz="1400" dirty="0" err="1" smtClean="0">
                <a:latin typeface="Consolas" panose="020B0609020204030204" pitchFamily="49" charset="0"/>
                <a:cs typeface="Consolas" panose="020B0609020204030204" pitchFamily="49" charset="0"/>
              </a:rPr>
              <a:t>find_max</a:t>
            </a:r>
            <a:r>
              <a:rPr lang="en-CA" sz="1400" dirty="0" smtClean="0">
                <a:latin typeface="Consolas" panose="020B0609020204030204" pitchFamily="49" charset="0"/>
                <a:cs typeface="Consolas" panose="020B0609020204030204" pitchFamily="49" charset="0"/>
              </a:rPr>
              <a:t>( double const array[],</a:t>
            </a:r>
          </a:p>
          <a:p>
            <a:pPr marL="1257300" lvl="3"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std::size_t const begin,</a:t>
            </a:r>
          </a:p>
          <a:p>
            <a:pPr marL="1257300" lvl="3"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std::size_t const end ) {</a:t>
            </a:r>
          </a:p>
          <a:p>
            <a:pPr marL="1257300" lvl="3"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std::size_t </a:t>
            </a:r>
            <a:r>
              <a:rPr lang="en-CA" sz="1400" dirty="0" err="1" smtClean="0">
                <a:latin typeface="Consolas" panose="020B0609020204030204" pitchFamily="49" charset="0"/>
                <a:cs typeface="Consolas" panose="020B0609020204030204" pitchFamily="49" charset="0"/>
              </a:rPr>
              <a:t>index_max</a:t>
            </a:r>
            <a:r>
              <a:rPr lang="en-CA" sz="1400" dirty="0" smtClean="0">
                <a:latin typeface="Consolas" panose="020B0609020204030204" pitchFamily="49" charset="0"/>
                <a:cs typeface="Consolas" panose="020B0609020204030204" pitchFamily="49" charset="0"/>
              </a:rPr>
              <a:t>{begin};</a:t>
            </a:r>
          </a:p>
          <a:p>
            <a:pPr marL="1257300" lvl="3" indent="0">
              <a:buNone/>
            </a:pPr>
            <a:endParaRPr lang="en-CA" sz="1400" dirty="0">
              <a:latin typeface="Consolas" panose="020B0609020204030204" pitchFamily="49" charset="0"/>
              <a:cs typeface="Consolas" panose="020B0609020204030204" pitchFamily="49" charset="0"/>
            </a:endParaRPr>
          </a:p>
          <a:p>
            <a:pPr marL="1257300" lvl="3" indent="0">
              <a:buNone/>
            </a:pPr>
            <a:r>
              <a:rPr lang="en-CA" sz="1400" dirty="0" smtClean="0">
                <a:latin typeface="Consolas" panose="020B0609020204030204" pitchFamily="49" charset="0"/>
                <a:cs typeface="Consolas" panose="020B0609020204030204" pitchFamily="49" charset="0"/>
              </a:rPr>
              <a:t>    for ( std::size_t k{begin + 1}; k &lt; end; ++k ) {</a:t>
            </a:r>
          </a:p>
          <a:p>
            <a:pPr marL="1257300" lvl="3"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if ( array[k] &gt; array[</a:t>
            </a:r>
            <a:r>
              <a:rPr lang="en-CA" sz="1400" dirty="0" err="1" smtClean="0">
                <a:latin typeface="Consolas" panose="020B0609020204030204" pitchFamily="49" charset="0"/>
                <a:cs typeface="Consolas" panose="020B0609020204030204" pitchFamily="49" charset="0"/>
              </a:rPr>
              <a:t>index_max</a:t>
            </a:r>
            <a:r>
              <a:rPr lang="en-CA" sz="1400" dirty="0" smtClean="0">
                <a:latin typeface="Consolas" panose="020B0609020204030204" pitchFamily="49" charset="0"/>
                <a:cs typeface="Consolas" panose="020B0609020204030204" pitchFamily="49" charset="0"/>
              </a:rPr>
              <a:t>] ) {</a:t>
            </a:r>
          </a:p>
          <a:p>
            <a:pPr marL="1257300" lvl="3"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index_max</a:t>
            </a:r>
            <a:r>
              <a:rPr lang="en-CA" sz="1400" dirty="0" smtClean="0">
                <a:latin typeface="Consolas" panose="020B0609020204030204" pitchFamily="49" charset="0"/>
                <a:cs typeface="Consolas" panose="020B0609020204030204" pitchFamily="49" charset="0"/>
              </a:rPr>
              <a:t> = k;</a:t>
            </a:r>
          </a:p>
          <a:p>
            <a:pPr marL="1257300" lvl="3"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p>
          <a:p>
            <a:pPr marL="1257300" lvl="3"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p>
          <a:p>
            <a:pPr marL="1257300" lvl="3" indent="0">
              <a:buNone/>
            </a:pPr>
            <a:endParaRPr lang="en-CA" sz="1400" dirty="0">
              <a:latin typeface="Consolas" panose="020B0609020204030204" pitchFamily="49" charset="0"/>
              <a:cs typeface="Consolas" panose="020B0609020204030204" pitchFamily="49" charset="0"/>
            </a:endParaRPr>
          </a:p>
          <a:p>
            <a:pPr marL="1257300" lvl="3" indent="0">
              <a:buNone/>
            </a:pPr>
            <a:r>
              <a:rPr lang="en-CA" sz="1400" dirty="0" smtClean="0">
                <a:latin typeface="Consolas" panose="020B0609020204030204" pitchFamily="49" charset="0"/>
                <a:cs typeface="Consolas" panose="020B0609020204030204" pitchFamily="49" charset="0"/>
              </a:rPr>
              <a:t>    return </a:t>
            </a:r>
            <a:r>
              <a:rPr lang="en-CA" sz="1400" dirty="0" err="1" smtClean="0">
                <a:latin typeface="Consolas" panose="020B0609020204030204" pitchFamily="49" charset="0"/>
                <a:cs typeface="Consolas" panose="020B0609020204030204" pitchFamily="49" charset="0"/>
              </a:rPr>
              <a:t>index_max</a:t>
            </a:r>
            <a:r>
              <a:rPr lang="en-CA" sz="1400" dirty="0" smtClean="0">
                <a:latin typeface="Consolas" panose="020B0609020204030204" pitchFamily="49" charset="0"/>
                <a:cs typeface="Consolas" panose="020B0609020204030204" pitchFamily="49" charset="0"/>
              </a:rPr>
              <a:t>;</a:t>
            </a:r>
          </a:p>
          <a:p>
            <a:pPr marL="1257300" lvl="3" indent="0">
              <a:buNone/>
            </a:pPr>
            <a:r>
              <a:rPr lang="en-CA" sz="14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91505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Selection sort</a:t>
            </a:r>
            <a:endParaRPr lang="en-CA" dirty="0"/>
          </a:p>
        </p:txBody>
      </p:sp>
      <p:sp>
        <p:nvSpPr>
          <p:cNvPr id="3" name="Content Placeholder 2"/>
          <p:cNvSpPr>
            <a:spLocks noGrp="1"/>
          </p:cNvSpPr>
          <p:nvPr>
            <p:ph idx="1"/>
          </p:nvPr>
        </p:nvSpPr>
        <p:spPr/>
        <p:txBody>
          <a:bodyPr/>
          <a:lstStyle/>
          <a:p>
            <a:r>
              <a:rPr lang="en-CA" dirty="0" smtClean="0"/>
              <a:t>Here is a flow chart: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4074" y="2146871"/>
            <a:ext cx="5019087" cy="394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24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Selection sort</a:t>
            </a:r>
            <a:endParaRPr lang="en-CA" dirty="0"/>
          </a:p>
        </p:txBody>
      </p:sp>
      <p:sp>
        <p:nvSpPr>
          <p:cNvPr id="3" name="Content Placeholder 2"/>
          <p:cNvSpPr>
            <a:spLocks noGrp="1"/>
          </p:cNvSpPr>
          <p:nvPr>
            <p:ph idx="1"/>
          </p:nvPr>
        </p:nvSpPr>
        <p:spPr/>
        <p:txBody>
          <a:bodyPr/>
          <a:lstStyle/>
          <a:p>
            <a:r>
              <a:rPr lang="en-CA" dirty="0" smtClean="0"/>
              <a:t>Let us implement this function:</a:t>
            </a:r>
          </a:p>
          <a:p>
            <a:pPr marL="800100" lvl="2" indent="0">
              <a:buNone/>
            </a:pPr>
            <a:r>
              <a:rPr lang="en-CA" sz="1450" dirty="0" smtClean="0">
                <a:latin typeface="Consolas" panose="020B0609020204030204" pitchFamily="49" charset="0"/>
                <a:cs typeface="Consolas" panose="020B0609020204030204" pitchFamily="49" charset="0"/>
              </a:rPr>
              <a:t>void </a:t>
            </a:r>
            <a:r>
              <a:rPr lang="en-CA" sz="1450" dirty="0" err="1" smtClean="0">
                <a:latin typeface="Consolas" panose="020B0609020204030204" pitchFamily="49" charset="0"/>
                <a:cs typeface="Consolas" panose="020B0609020204030204" pitchFamily="49" charset="0"/>
              </a:rPr>
              <a:t>selection_sort</a:t>
            </a:r>
            <a:r>
              <a:rPr lang="en-CA" sz="1450" dirty="0" smtClean="0">
                <a:latin typeface="Consolas" panose="020B0609020204030204" pitchFamily="49" charset="0"/>
                <a:cs typeface="Consolas" panose="020B0609020204030204" pitchFamily="49" charset="0"/>
              </a:rPr>
              <a:t>( double array[], std::size_t const</a:t>
            </a:r>
            <a:r>
              <a:rPr lang="en-CA" sz="1450" dirty="0" smtClean="0">
                <a:solidFill>
                  <a:srgbClr val="FF0000"/>
                </a:solidFill>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capacity ) {</a:t>
            </a:r>
          </a:p>
          <a:p>
            <a:pPr marL="800100" lvl="2" indent="0">
              <a:buNone/>
            </a:pPr>
            <a:r>
              <a:rPr lang="en-CA" sz="1450" dirty="0">
                <a:latin typeface="Consolas" panose="020B0609020204030204" pitchFamily="49" charset="0"/>
                <a:cs typeface="Consolas" panose="020B0609020204030204" pitchFamily="49" charset="0"/>
              </a:rPr>
              <a:t>    for ( std::size_t </a:t>
            </a:r>
            <a:r>
              <a:rPr lang="en-CA" sz="1450" dirty="0" smtClean="0">
                <a:latin typeface="Consolas" panose="020B0609020204030204" pitchFamily="49" charset="0"/>
                <a:cs typeface="Consolas" panose="020B0609020204030204" pitchFamily="49" charset="0"/>
              </a:rPr>
              <a:t>k{capacity - 1}; </a:t>
            </a:r>
            <a:r>
              <a:rPr lang="en-CA" sz="1450" dirty="0">
                <a:latin typeface="Consolas" panose="020B0609020204030204" pitchFamily="49" charset="0"/>
                <a:cs typeface="Consolas" panose="020B0609020204030204" pitchFamily="49" charset="0"/>
              </a:rPr>
              <a:t>k &gt; </a:t>
            </a:r>
            <a:r>
              <a:rPr lang="en-CA" sz="1450" dirty="0" smtClean="0">
                <a:latin typeface="Consolas" panose="020B0609020204030204" pitchFamily="49" charset="0"/>
                <a:cs typeface="Consolas" panose="020B0609020204030204" pitchFamily="49" charset="0"/>
              </a:rPr>
              <a:t>0; --k </a:t>
            </a:r>
            <a:r>
              <a:rPr lang="en-CA" sz="1450" dirty="0">
                <a:latin typeface="Consolas" panose="020B0609020204030204" pitchFamily="49" charset="0"/>
                <a:cs typeface="Consolas" panose="020B0609020204030204" pitchFamily="49" charset="0"/>
              </a:rPr>
              <a:t>)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a:t>
            </a:r>
            <a:r>
              <a:rPr lang="en-CA" sz="1450" dirty="0" smtClean="0">
                <a:solidFill>
                  <a:srgbClr val="0070C0"/>
                </a:solidFill>
                <a:latin typeface="Consolas" panose="020B0609020204030204" pitchFamily="49" charset="0"/>
                <a:cs typeface="Consolas" panose="020B0609020204030204" pitchFamily="49" charset="0"/>
              </a:rPr>
              <a:t>// ???</a:t>
            </a:r>
          </a:p>
          <a:p>
            <a:pPr marL="800100" lvl="2" indent="0">
              <a:buNone/>
            </a:pPr>
            <a:r>
              <a:rPr lang="en-CA" sz="1450" dirty="0" smtClean="0">
                <a:latin typeface="Consolas" panose="020B0609020204030204" pitchFamily="49" charset="0"/>
                <a:cs typeface="Consolas" panose="020B0609020204030204" pitchFamily="49" charset="0"/>
              </a:rPr>
              <a:t>        std::swap( array[</a:t>
            </a:r>
            <a:r>
              <a:rPr lang="en-CA" sz="1450" dirty="0" err="1" smtClean="0">
                <a:latin typeface="Consolas" panose="020B0609020204030204" pitchFamily="49" charset="0"/>
                <a:cs typeface="Consolas" panose="020B0609020204030204" pitchFamily="49" charset="0"/>
              </a:rPr>
              <a:t>index_max</a:t>
            </a:r>
            <a:r>
              <a:rPr lang="en-CA" sz="1450" dirty="0" smtClean="0">
                <a:latin typeface="Consolas" panose="020B0609020204030204" pitchFamily="49" charset="0"/>
                <a:cs typeface="Consolas" panose="020B0609020204030204" pitchFamily="49" charset="0"/>
              </a:rPr>
              <a:t>], array[k] );</a:t>
            </a:r>
          </a:p>
          <a:p>
            <a:pPr marL="800100" lvl="2" indent="0">
              <a:buNone/>
            </a:pPr>
            <a:r>
              <a:rPr lang="en-CA" sz="1450" dirty="0" smtClean="0">
                <a:latin typeface="Consolas" panose="020B0609020204030204" pitchFamily="49" charset="0"/>
                <a:cs typeface="Consolas" panose="020B0609020204030204" pitchFamily="49" charset="0"/>
              </a:rPr>
              <a:t>    }</a:t>
            </a:r>
            <a:endParaRPr lang="en-CA" sz="1450" dirty="0">
              <a:latin typeface="Consolas" panose="020B0609020204030204" pitchFamily="49" charset="0"/>
              <a:cs typeface="Consolas" panose="020B0609020204030204" pitchFamily="49" charset="0"/>
            </a:endParaRPr>
          </a:p>
          <a:p>
            <a:pPr marL="800100" lvl="2" indent="0">
              <a:buNone/>
            </a:pPr>
            <a:r>
              <a:rPr lang="en-CA" sz="1450" dirty="0" smtClean="0">
                <a:latin typeface="Consolas" panose="020B0609020204030204" pitchFamily="49" charset="0"/>
                <a:cs typeface="Consolas" panose="020B0609020204030204" pitchFamily="49" charset="0"/>
              </a:rPr>
              <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4257" y="3529158"/>
            <a:ext cx="3444246" cy="270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459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4257" y="3529158"/>
            <a:ext cx="3444246" cy="27081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Selection sort</a:t>
            </a:r>
            <a:endParaRPr lang="en-CA" dirty="0"/>
          </a:p>
        </p:txBody>
      </p:sp>
      <p:sp>
        <p:nvSpPr>
          <p:cNvPr id="3" name="Content Placeholder 2"/>
          <p:cNvSpPr>
            <a:spLocks noGrp="1"/>
          </p:cNvSpPr>
          <p:nvPr>
            <p:ph idx="1"/>
          </p:nvPr>
        </p:nvSpPr>
        <p:spPr/>
        <p:txBody>
          <a:bodyPr/>
          <a:lstStyle/>
          <a:p>
            <a:r>
              <a:rPr lang="en-CA" dirty="0" smtClean="0"/>
              <a:t>Finding the maximum entry is something we’ve already done:</a:t>
            </a:r>
          </a:p>
          <a:p>
            <a:pPr marL="800100" lvl="2" indent="0">
              <a:buNone/>
            </a:pPr>
            <a:r>
              <a:rPr lang="en-CA" sz="1450" dirty="0" smtClean="0">
                <a:latin typeface="Consolas" panose="020B0609020204030204" pitchFamily="49" charset="0"/>
                <a:cs typeface="Consolas" panose="020B0609020204030204" pitchFamily="49" charset="0"/>
              </a:rPr>
              <a:t>void </a:t>
            </a:r>
            <a:r>
              <a:rPr lang="en-CA" sz="1450" dirty="0" err="1" smtClean="0">
                <a:latin typeface="Consolas" panose="020B0609020204030204" pitchFamily="49" charset="0"/>
                <a:cs typeface="Consolas" panose="020B0609020204030204" pitchFamily="49" charset="0"/>
              </a:rPr>
              <a:t>selection_sort</a:t>
            </a:r>
            <a:r>
              <a:rPr lang="en-CA" sz="1450" dirty="0" smtClean="0">
                <a:latin typeface="Consolas" panose="020B0609020204030204" pitchFamily="49" charset="0"/>
                <a:cs typeface="Consolas" panose="020B0609020204030204" pitchFamily="49" charset="0"/>
              </a:rPr>
              <a:t>( double array[], std::size_t const</a:t>
            </a:r>
            <a:r>
              <a:rPr lang="en-CA" sz="1450" dirty="0" smtClean="0">
                <a:solidFill>
                  <a:srgbClr val="FF0000"/>
                </a:solidFill>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capacity )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for ( std::size_t k{capacity - 1}; k &gt; 0; --k ) {</a:t>
            </a:r>
          </a:p>
          <a:p>
            <a:pPr marL="800100" lvl="2" indent="0">
              <a:buNone/>
            </a:pPr>
            <a:r>
              <a:rPr lang="en-CA" sz="1450" dirty="0" smtClean="0">
                <a:latin typeface="Consolas" panose="020B0609020204030204" pitchFamily="49" charset="0"/>
                <a:cs typeface="Consolas" panose="020B0609020204030204" pitchFamily="49" charset="0"/>
              </a:rPr>
              <a:t>        </a:t>
            </a:r>
            <a:r>
              <a:rPr lang="en-CA" sz="1450" dirty="0">
                <a:latin typeface="Consolas" panose="020B0609020204030204" pitchFamily="49" charset="0"/>
                <a:cs typeface="Consolas" panose="020B0609020204030204" pitchFamily="49" charset="0"/>
              </a:rPr>
              <a:t>std::size_t </a:t>
            </a:r>
            <a:r>
              <a:rPr lang="en-CA" sz="1450" dirty="0" err="1" smtClean="0">
                <a:latin typeface="Consolas" panose="020B0609020204030204" pitchFamily="49" charset="0"/>
                <a:cs typeface="Consolas" panose="020B0609020204030204" pitchFamily="49" charset="0"/>
              </a:rPr>
              <a:t>index_max</a:t>
            </a:r>
            <a:r>
              <a:rPr lang="en-CA" sz="1450" dirty="0" smtClean="0">
                <a:latin typeface="Consolas" panose="020B0609020204030204" pitchFamily="49" charset="0"/>
                <a:cs typeface="Consolas" panose="020B0609020204030204" pitchFamily="49" charset="0"/>
              </a:rPr>
              <a:t>{</a:t>
            </a:r>
            <a:r>
              <a:rPr lang="en-CA" sz="1450" dirty="0" err="1" smtClean="0">
                <a:latin typeface="Consolas" panose="020B0609020204030204" pitchFamily="49" charset="0"/>
                <a:cs typeface="Consolas" panose="020B0609020204030204" pitchFamily="49" charset="0"/>
              </a:rPr>
              <a:t>find_max</a:t>
            </a:r>
            <a:r>
              <a:rPr lang="en-CA" sz="1450" dirty="0" smtClean="0">
                <a:latin typeface="Consolas" panose="020B0609020204030204" pitchFamily="49" charset="0"/>
                <a:cs typeface="Consolas" panose="020B0609020204030204" pitchFamily="49" charset="0"/>
              </a:rPr>
              <a:t>( array, 0, k + 1 )};</a:t>
            </a:r>
            <a:endParaRPr lang="en-CA" sz="1450" dirty="0">
              <a:latin typeface="Consolas" panose="020B0609020204030204" pitchFamily="49" charset="0"/>
              <a:cs typeface="Consolas" panose="020B0609020204030204" pitchFamily="49" charset="0"/>
            </a:endParaRPr>
          </a:p>
          <a:p>
            <a:pPr marL="800100" lvl="2" indent="0">
              <a:buNone/>
            </a:pPr>
            <a:r>
              <a:rPr lang="en-CA" sz="1450" dirty="0" smtClean="0">
                <a:latin typeface="Consolas" panose="020B0609020204030204" pitchFamily="49" charset="0"/>
                <a:cs typeface="Consolas" panose="020B0609020204030204" pitchFamily="49" charset="0"/>
              </a:rPr>
              <a:t>        std::swap( array[</a:t>
            </a:r>
            <a:r>
              <a:rPr lang="en-CA" sz="1450" dirty="0" err="1" smtClean="0">
                <a:latin typeface="Consolas" panose="020B0609020204030204" pitchFamily="49" charset="0"/>
                <a:cs typeface="Consolas" panose="020B0609020204030204" pitchFamily="49" charset="0"/>
              </a:rPr>
              <a:t>index_max</a:t>
            </a:r>
            <a:r>
              <a:rPr lang="en-CA" sz="1450" dirty="0" smtClean="0">
                <a:latin typeface="Consolas" panose="020B0609020204030204" pitchFamily="49" charset="0"/>
                <a:cs typeface="Consolas" panose="020B0609020204030204" pitchFamily="49" charset="0"/>
              </a:rPr>
              <a:t>], array[k] );</a:t>
            </a:r>
          </a:p>
          <a:p>
            <a:pPr marL="800100" lvl="2" indent="0">
              <a:buNone/>
            </a:pPr>
            <a:r>
              <a:rPr lang="en-CA" sz="1450" dirty="0" smtClean="0">
                <a:latin typeface="Consolas" panose="020B0609020204030204" pitchFamily="49" charset="0"/>
                <a:cs typeface="Consolas" panose="020B0609020204030204" pitchFamily="49" charset="0"/>
              </a:rPr>
              <a:t>    }</a:t>
            </a:r>
          </a:p>
          <a:p>
            <a:pPr marL="800100" lvl="2" indent="0">
              <a:buNone/>
            </a:pPr>
            <a:r>
              <a:rPr lang="en-CA" sz="1450" dirty="0" smtClean="0">
                <a:latin typeface="Consolas" panose="020B0609020204030204" pitchFamily="49" charset="0"/>
                <a:cs typeface="Consolas" panose="020B0609020204030204" pitchFamily="49" charset="0"/>
              </a:rPr>
              <a:t>}</a:t>
            </a:r>
          </a:p>
          <a:p>
            <a:pPr marL="800100" lvl="2" indent="0">
              <a:buNone/>
            </a:pPr>
            <a:endParaRPr lang="en-US" sz="1450" dirty="0">
              <a:latin typeface="Consolas" panose="020B0609020204030204" pitchFamily="49" charset="0"/>
              <a:cs typeface="Consolas" panose="020B0609020204030204" pitchFamily="49" charset="0"/>
            </a:endParaRPr>
          </a:p>
          <a:p>
            <a:pPr marL="800100" lvl="2" indent="0">
              <a:buNone/>
            </a:pPr>
            <a:endParaRPr lang="en-US" sz="1450" dirty="0" smtClean="0">
              <a:latin typeface="Consolas" panose="020B0609020204030204" pitchFamily="49" charset="0"/>
              <a:cs typeface="Consolas" panose="020B0609020204030204" pitchFamily="49" charset="0"/>
            </a:endParaRPr>
          </a:p>
          <a:p>
            <a:pPr marL="285750"/>
            <a:r>
              <a:rPr lang="en-CA" dirty="0" smtClean="0"/>
              <a:t>This is our </a:t>
            </a:r>
            <a:r>
              <a:rPr lang="en-CA" dirty="0"/>
              <a:t>first sorting algorithm</a:t>
            </a:r>
            <a:endParaRPr lang="en-CA"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54691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Selection sort</a:t>
            </a:r>
            <a:endParaRPr lang="en-CA" dirty="0"/>
          </a:p>
        </p:txBody>
      </p:sp>
      <p:sp>
        <p:nvSpPr>
          <p:cNvPr id="3" name="Content Placeholder 2"/>
          <p:cNvSpPr>
            <a:spLocks noGrp="1"/>
          </p:cNvSpPr>
          <p:nvPr>
            <p:ph idx="1"/>
          </p:nvPr>
        </p:nvSpPr>
        <p:spPr/>
        <p:txBody>
          <a:bodyPr/>
          <a:lstStyle/>
          <a:p>
            <a:r>
              <a:rPr lang="en-CA" dirty="0" smtClean="0"/>
              <a:t>We could even generalize it to sort a sub-array:</a:t>
            </a:r>
          </a:p>
          <a:p>
            <a:pPr marL="800100" lvl="2" indent="0">
              <a:buNone/>
            </a:pPr>
            <a:r>
              <a:rPr lang="en-CA" sz="1450" dirty="0" smtClean="0">
                <a:latin typeface="Consolas" panose="020B0609020204030204" pitchFamily="49" charset="0"/>
                <a:cs typeface="Consolas" panose="020B0609020204030204" pitchFamily="49" charset="0"/>
              </a:rPr>
              <a:t>void </a:t>
            </a:r>
            <a:r>
              <a:rPr lang="en-CA" sz="1450" dirty="0" err="1">
                <a:latin typeface="Consolas" panose="020B0609020204030204" pitchFamily="49" charset="0"/>
                <a:cs typeface="Consolas" panose="020B0609020204030204" pitchFamily="49" charset="0"/>
              </a:rPr>
              <a:t>selection_sort</a:t>
            </a: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double </a:t>
            </a:r>
            <a:r>
              <a:rPr lang="en-CA" sz="1450" dirty="0">
                <a:latin typeface="Consolas" panose="020B0609020204030204" pitchFamily="49" charset="0"/>
                <a:cs typeface="Consolas" panose="020B0609020204030204" pitchFamily="49" charset="0"/>
              </a:rPr>
              <a:t>array</a:t>
            </a:r>
            <a:r>
              <a:rPr lang="en-CA" sz="1450" dirty="0" smtClean="0">
                <a:latin typeface="Consolas" panose="020B0609020204030204" pitchFamily="49" charset="0"/>
                <a:cs typeface="Consolas" panose="020B0609020204030204" pitchFamily="49" charset="0"/>
              </a:rPr>
              <a:t>[],</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a:t>
            </a:r>
            <a:r>
              <a:rPr lang="en-CA" sz="1450" dirty="0">
                <a:latin typeface="Consolas" panose="020B0609020204030204" pitchFamily="49" charset="0"/>
                <a:cs typeface="Consolas" panose="020B0609020204030204" pitchFamily="49" charset="0"/>
              </a:rPr>
              <a:t>std::size_t </a:t>
            </a:r>
            <a:r>
              <a:rPr lang="en-CA" sz="1450" dirty="0" smtClean="0">
                <a:latin typeface="Consolas" panose="020B0609020204030204" pitchFamily="49" charset="0"/>
                <a:cs typeface="Consolas" panose="020B0609020204030204" pitchFamily="49" charset="0"/>
              </a:rPr>
              <a:t>const begin,</a:t>
            </a:r>
          </a:p>
          <a:p>
            <a:pPr marL="800100" lvl="2" indent="0">
              <a:buNone/>
            </a:pPr>
            <a:r>
              <a:rPr lang="en-CA" sz="1450" dirty="0">
                <a:solidFill>
                  <a:srgbClr val="FF0000"/>
                </a:solidFill>
                <a:latin typeface="Consolas" panose="020B0609020204030204" pitchFamily="49" charset="0"/>
                <a:cs typeface="Consolas" panose="020B0609020204030204" pitchFamily="49" charset="0"/>
              </a:rPr>
              <a:t> </a:t>
            </a:r>
            <a:r>
              <a:rPr lang="en-CA" sz="1450" dirty="0" smtClean="0">
                <a:solidFill>
                  <a:srgbClr val="FF0000"/>
                </a:solidFill>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std::size_t const end ) </a:t>
            </a:r>
            <a:r>
              <a:rPr lang="en-CA" sz="1450" dirty="0">
                <a:latin typeface="Consolas" panose="020B0609020204030204" pitchFamily="49" charset="0"/>
                <a:cs typeface="Consolas" panose="020B0609020204030204" pitchFamily="49" charset="0"/>
              </a:rPr>
              <a:t>{</a:t>
            </a:r>
          </a:p>
          <a:p>
            <a:pPr marL="800100" lvl="2" indent="0">
              <a:buNone/>
            </a:pPr>
            <a:r>
              <a:rPr lang="en-CA" sz="1450" dirty="0">
                <a:latin typeface="Consolas" panose="020B0609020204030204" pitchFamily="49" charset="0"/>
                <a:cs typeface="Consolas" panose="020B0609020204030204" pitchFamily="49" charset="0"/>
              </a:rPr>
              <a:t>    for ( std::size_t </a:t>
            </a:r>
            <a:r>
              <a:rPr lang="en-CA" sz="1450" dirty="0" smtClean="0">
                <a:latin typeface="Consolas" panose="020B0609020204030204" pitchFamily="49" charset="0"/>
                <a:cs typeface="Consolas" panose="020B0609020204030204" pitchFamily="49" charset="0"/>
              </a:rPr>
              <a:t>k{end </a:t>
            </a:r>
            <a:r>
              <a:rPr lang="en-CA" sz="1450" dirty="0">
                <a:latin typeface="Consolas" panose="020B0609020204030204" pitchFamily="49" charset="0"/>
                <a:cs typeface="Consolas" panose="020B0609020204030204" pitchFamily="49" charset="0"/>
              </a:rPr>
              <a:t>- 1}; k &gt; </a:t>
            </a:r>
            <a:r>
              <a:rPr lang="en-CA" sz="1450" dirty="0" smtClean="0">
                <a:latin typeface="Consolas" panose="020B0609020204030204" pitchFamily="49" charset="0"/>
                <a:cs typeface="Consolas" panose="020B0609020204030204" pitchFamily="49" charset="0"/>
              </a:rPr>
              <a:t>begin; --k </a:t>
            </a:r>
            <a:r>
              <a:rPr lang="en-CA" sz="1450" dirty="0">
                <a:latin typeface="Consolas" panose="020B0609020204030204" pitchFamily="49" charset="0"/>
                <a:cs typeface="Consolas" panose="020B0609020204030204" pitchFamily="49" charset="0"/>
              </a:rPr>
              <a:t>) {</a:t>
            </a:r>
          </a:p>
          <a:p>
            <a:pPr marL="800100" lvl="2" indent="0">
              <a:buNone/>
            </a:pPr>
            <a:r>
              <a:rPr lang="en-CA" sz="1450" dirty="0">
                <a:latin typeface="Consolas" panose="020B0609020204030204" pitchFamily="49" charset="0"/>
                <a:cs typeface="Consolas" panose="020B0609020204030204" pitchFamily="49" charset="0"/>
              </a:rPr>
              <a:t>        std::size_t </a:t>
            </a:r>
            <a:r>
              <a:rPr lang="en-CA" sz="1450" dirty="0" err="1" smtClean="0">
                <a:latin typeface="Consolas" panose="020B0609020204030204" pitchFamily="49" charset="0"/>
                <a:cs typeface="Consolas" panose="020B0609020204030204" pitchFamily="49" charset="0"/>
              </a:rPr>
              <a:t>index_max</a:t>
            </a:r>
            <a:r>
              <a:rPr lang="en-CA" sz="1450" dirty="0" smtClean="0">
                <a:latin typeface="Consolas" panose="020B0609020204030204" pitchFamily="49" charset="0"/>
                <a:cs typeface="Consolas" panose="020B0609020204030204" pitchFamily="49" charset="0"/>
              </a:rPr>
              <a:t>{ </a:t>
            </a:r>
            <a:r>
              <a:rPr lang="en-CA" sz="1450" dirty="0" err="1" smtClean="0">
                <a:latin typeface="Consolas" panose="020B0609020204030204" pitchFamily="49" charset="0"/>
                <a:cs typeface="Consolas" panose="020B0609020204030204" pitchFamily="49" charset="0"/>
              </a:rPr>
              <a:t>find_max</a:t>
            </a:r>
            <a:r>
              <a:rPr lang="en-CA" sz="1450" dirty="0">
                <a:latin typeface="Consolas" panose="020B0609020204030204" pitchFamily="49" charset="0"/>
                <a:cs typeface="Consolas" panose="020B0609020204030204" pitchFamily="49" charset="0"/>
              </a:rPr>
              <a:t>( array, </a:t>
            </a:r>
            <a:r>
              <a:rPr lang="en-CA" sz="1450" dirty="0" smtClean="0">
                <a:latin typeface="Consolas" panose="020B0609020204030204" pitchFamily="49" charset="0"/>
                <a:cs typeface="Consolas" panose="020B0609020204030204" pitchFamily="49" charset="0"/>
              </a:rPr>
              <a:t>begin, k + 1 </a:t>
            </a:r>
            <a:r>
              <a:rPr lang="en-CA" sz="1450" dirty="0" smtClean="0">
                <a:latin typeface="Consolas" panose="020B0609020204030204" pitchFamily="49" charset="0"/>
                <a:cs typeface="Consolas" panose="020B0609020204030204" pitchFamily="49" charset="0"/>
              </a:rPr>
              <a:t>) };</a:t>
            </a:r>
            <a:endParaRPr lang="en-CA" sz="1450" dirty="0">
              <a:latin typeface="Consolas" panose="020B0609020204030204" pitchFamily="49" charset="0"/>
              <a:cs typeface="Consolas" panose="020B0609020204030204" pitchFamily="49" charset="0"/>
            </a:endParaRPr>
          </a:p>
          <a:p>
            <a:pPr marL="800100" lvl="2" indent="0">
              <a:buNone/>
            </a:pPr>
            <a:r>
              <a:rPr lang="en-CA" sz="1450" dirty="0">
                <a:latin typeface="Consolas" panose="020B0609020204030204" pitchFamily="49" charset="0"/>
                <a:cs typeface="Consolas" panose="020B0609020204030204" pitchFamily="49" charset="0"/>
              </a:rPr>
              <a:t>        std::swap( </a:t>
            </a:r>
            <a:r>
              <a:rPr lang="en-CA" sz="1450" dirty="0" smtClean="0">
                <a:latin typeface="Consolas" panose="020B0609020204030204" pitchFamily="49" charset="0"/>
                <a:cs typeface="Consolas" panose="020B0609020204030204" pitchFamily="49" charset="0"/>
              </a:rPr>
              <a:t>array[</a:t>
            </a:r>
            <a:r>
              <a:rPr lang="en-CA" sz="1450" dirty="0" err="1" smtClean="0">
                <a:latin typeface="Consolas" panose="020B0609020204030204" pitchFamily="49" charset="0"/>
                <a:cs typeface="Consolas" panose="020B0609020204030204" pitchFamily="49" charset="0"/>
              </a:rPr>
              <a:t>index_max</a:t>
            </a:r>
            <a:r>
              <a:rPr lang="en-CA" sz="1450" dirty="0" smtClean="0">
                <a:latin typeface="Consolas" panose="020B0609020204030204" pitchFamily="49" charset="0"/>
                <a:cs typeface="Consolas" panose="020B0609020204030204" pitchFamily="49" charset="0"/>
              </a:rPr>
              <a:t>], </a:t>
            </a:r>
            <a:r>
              <a:rPr lang="en-CA" sz="1450" dirty="0">
                <a:latin typeface="Consolas" panose="020B0609020204030204" pitchFamily="49" charset="0"/>
                <a:cs typeface="Consolas" panose="020B0609020204030204" pitchFamily="49" charset="0"/>
              </a:rPr>
              <a:t>array[k] );</a:t>
            </a:r>
          </a:p>
          <a:p>
            <a:pPr marL="800100" lvl="2" indent="0">
              <a:buNone/>
            </a:pPr>
            <a:r>
              <a:rPr lang="en-CA" sz="1450" dirty="0">
                <a:latin typeface="Consolas" panose="020B0609020204030204" pitchFamily="49" charset="0"/>
                <a:cs typeface="Consolas" panose="020B0609020204030204" pitchFamily="49" charset="0"/>
              </a:rPr>
              <a:t>    }</a:t>
            </a:r>
          </a:p>
          <a:p>
            <a:pPr marL="800100" lvl="2" indent="0">
              <a:buNone/>
            </a:pPr>
            <a:r>
              <a:rPr lang="en-CA" sz="145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66505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Run time</a:t>
            </a:r>
            <a:endParaRPr lang="en-CA" dirty="0"/>
          </a:p>
        </p:txBody>
      </p:sp>
      <p:sp>
        <p:nvSpPr>
          <p:cNvPr id="3" name="Content Placeholder 2"/>
          <p:cNvSpPr>
            <a:spLocks noGrp="1"/>
          </p:cNvSpPr>
          <p:nvPr>
            <p:ph idx="1"/>
          </p:nvPr>
        </p:nvSpPr>
        <p:spPr/>
        <p:txBody>
          <a:bodyPr/>
          <a:lstStyle/>
          <a:p>
            <a:r>
              <a:rPr lang="en-CA" dirty="0" smtClean="0"/>
              <a:t>How long does this take to run?</a:t>
            </a:r>
          </a:p>
          <a:p>
            <a:pPr lvl="1"/>
            <a:r>
              <a:rPr lang="en-CA" dirty="0" smtClean="0"/>
              <a:t>For an array of size 10:</a:t>
            </a:r>
          </a:p>
          <a:p>
            <a:pPr lvl="2"/>
            <a:r>
              <a:rPr lang="en-CA" dirty="0" smtClean="0"/>
              <a:t>We check 10 entries, and perform 1 swap</a:t>
            </a:r>
          </a:p>
          <a:p>
            <a:pPr lvl="2"/>
            <a:r>
              <a:rPr lang="en-CA" dirty="0"/>
              <a:t>We check </a:t>
            </a:r>
            <a:r>
              <a:rPr lang="en-CA" dirty="0" smtClean="0"/>
              <a:t>  9 </a:t>
            </a:r>
            <a:r>
              <a:rPr lang="en-CA" dirty="0"/>
              <a:t>entries, and perform 1 swap</a:t>
            </a:r>
          </a:p>
          <a:p>
            <a:pPr lvl="2"/>
            <a:r>
              <a:rPr lang="en-CA" dirty="0"/>
              <a:t>We check   </a:t>
            </a:r>
            <a:r>
              <a:rPr lang="en-CA" dirty="0" smtClean="0"/>
              <a:t>8 </a:t>
            </a:r>
            <a:r>
              <a:rPr lang="en-CA" dirty="0"/>
              <a:t>entries, and perform 1 swap</a:t>
            </a:r>
          </a:p>
          <a:p>
            <a:pPr lvl="2"/>
            <a:r>
              <a:rPr lang="en-CA" dirty="0"/>
              <a:t>We check   </a:t>
            </a:r>
            <a:r>
              <a:rPr lang="en-CA" dirty="0" smtClean="0"/>
              <a:t>7 </a:t>
            </a:r>
            <a:r>
              <a:rPr lang="en-CA" dirty="0"/>
              <a:t>entries, and perform 1 swap</a:t>
            </a:r>
          </a:p>
          <a:p>
            <a:pPr lvl="2"/>
            <a:r>
              <a:rPr lang="en-CA" dirty="0"/>
              <a:t>We check   </a:t>
            </a:r>
            <a:r>
              <a:rPr lang="en-CA" dirty="0" smtClean="0"/>
              <a:t>6 </a:t>
            </a:r>
            <a:r>
              <a:rPr lang="en-CA" dirty="0"/>
              <a:t>entries, and perform 1 swap</a:t>
            </a:r>
          </a:p>
          <a:p>
            <a:pPr lvl="2"/>
            <a:r>
              <a:rPr lang="en-CA" dirty="0"/>
              <a:t>We check   </a:t>
            </a:r>
            <a:r>
              <a:rPr lang="en-CA" dirty="0" smtClean="0"/>
              <a:t>5 </a:t>
            </a:r>
            <a:r>
              <a:rPr lang="en-CA" dirty="0"/>
              <a:t>entries, and perform 1 swap</a:t>
            </a:r>
          </a:p>
          <a:p>
            <a:pPr lvl="2"/>
            <a:r>
              <a:rPr lang="en-CA" dirty="0"/>
              <a:t>We check   </a:t>
            </a:r>
            <a:r>
              <a:rPr lang="en-CA" dirty="0" smtClean="0"/>
              <a:t>4 </a:t>
            </a:r>
            <a:r>
              <a:rPr lang="en-CA" dirty="0"/>
              <a:t>entries, and perform 1 swap</a:t>
            </a:r>
          </a:p>
          <a:p>
            <a:pPr lvl="2"/>
            <a:r>
              <a:rPr lang="en-CA" dirty="0"/>
              <a:t>We check   </a:t>
            </a:r>
            <a:r>
              <a:rPr lang="en-CA" dirty="0" smtClean="0"/>
              <a:t>3 </a:t>
            </a:r>
            <a:r>
              <a:rPr lang="en-CA" dirty="0"/>
              <a:t>entries, and perform 1 swap</a:t>
            </a:r>
          </a:p>
          <a:p>
            <a:pPr lvl="2"/>
            <a:r>
              <a:rPr lang="en-CA" dirty="0"/>
              <a:t>We check   </a:t>
            </a:r>
            <a:r>
              <a:rPr lang="en-CA" dirty="0" smtClean="0"/>
              <a:t>2 </a:t>
            </a:r>
            <a:r>
              <a:rPr lang="en-CA" dirty="0"/>
              <a:t>entries, and perform 1 swap</a:t>
            </a:r>
          </a:p>
          <a:p>
            <a:pPr lvl="1"/>
            <a:endParaRPr lang="en-CA" dirty="0" smtClean="0"/>
          </a:p>
          <a:p>
            <a:pPr lvl="1"/>
            <a:r>
              <a:rPr lang="en-CA" dirty="0" smtClean="0"/>
              <a:t>We don’t have to check one entry: the first entry is the smallest</a:t>
            </a:r>
          </a:p>
        </p:txBody>
      </p:sp>
    </p:spTree>
    <p:extLst>
      <p:ext uri="{BB962C8B-B14F-4D97-AF65-F5344CB8AC3E}">
        <p14:creationId xmlns:p14="http://schemas.microsoft.com/office/powerpoint/2010/main" val="3520322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Run time</a:t>
            </a:r>
            <a:endParaRPr lang="en-CA" dirty="0"/>
          </a:p>
        </p:txBody>
      </p:sp>
      <p:sp>
        <p:nvSpPr>
          <p:cNvPr id="3" name="Content Placeholder 2"/>
          <p:cNvSpPr>
            <a:spLocks noGrp="1"/>
          </p:cNvSpPr>
          <p:nvPr>
            <p:ph idx="1"/>
          </p:nvPr>
        </p:nvSpPr>
        <p:spPr/>
        <p:txBody>
          <a:bodyPr/>
          <a:lstStyle/>
          <a:p>
            <a:r>
              <a:rPr lang="en-CA" dirty="0" smtClean="0"/>
              <a:t>How much work did we do?</a:t>
            </a:r>
          </a:p>
          <a:p>
            <a:pPr lvl="1"/>
            <a:r>
              <a:rPr lang="en-CA" dirty="0" smtClean="0"/>
              <a:t>We checked </a:t>
            </a:r>
            <a:r>
              <a:rPr lang="en-CA" dirty="0" smtClean="0">
                <a:latin typeface="Times New Roman" panose="02020603050405020304" pitchFamily="18" charset="0"/>
                <a:cs typeface="Times New Roman" panose="02020603050405020304" pitchFamily="18" charset="0"/>
              </a:rPr>
              <a:t>10 + 9 + 8 + 7 + 6 + 5 + 4 + 3 + 2 = 54 entries</a:t>
            </a:r>
          </a:p>
          <a:p>
            <a:pPr lvl="1"/>
            <a:r>
              <a:rPr lang="en-CA" dirty="0" smtClean="0"/>
              <a:t>We swapped </a:t>
            </a:r>
            <a:r>
              <a:rPr lang="en-CA" dirty="0" smtClean="0">
                <a:latin typeface="Times New Roman" panose="02020603050405020304" pitchFamily="18" charset="0"/>
                <a:cs typeface="Times New Roman" panose="02020603050405020304" pitchFamily="18" charset="0"/>
              </a:rPr>
              <a:t>9</a:t>
            </a:r>
            <a:r>
              <a:rPr lang="en-CA" dirty="0" smtClean="0"/>
              <a:t> pairs of entries</a:t>
            </a:r>
          </a:p>
          <a:p>
            <a:pPr lvl="1"/>
            <a:endParaRPr lang="en-CA" dirty="0"/>
          </a:p>
          <a:p>
            <a:r>
              <a:rPr lang="en-CA" dirty="0" smtClean="0"/>
              <a:t>If our array had </a:t>
            </a:r>
            <a:r>
              <a:rPr lang="en-CA" i="1" dirty="0" smtClean="0"/>
              <a:t>n</a:t>
            </a:r>
            <a:r>
              <a:rPr lang="en-CA" dirty="0" smtClean="0"/>
              <a:t> entries, we would have to:</a:t>
            </a:r>
            <a:endParaRPr lang="en-CA" dirty="0"/>
          </a:p>
          <a:p>
            <a:pPr lvl="1"/>
            <a:endParaRPr lang="en-CA" dirty="0" smtClean="0"/>
          </a:p>
          <a:p>
            <a:pPr lvl="1"/>
            <a:r>
              <a:rPr lang="en-CA" dirty="0" smtClean="0"/>
              <a:t>Check</a:t>
            </a:r>
          </a:p>
          <a:p>
            <a:pPr lvl="1"/>
            <a:r>
              <a:rPr lang="en-CA" dirty="0" smtClean="0"/>
              <a:t>We </a:t>
            </a:r>
            <a:r>
              <a:rPr lang="en-CA" dirty="0"/>
              <a:t>swapped </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 – 1</a:t>
            </a:r>
            <a:r>
              <a:rPr lang="en-CA" dirty="0" smtClean="0"/>
              <a:t> </a:t>
            </a:r>
            <a:r>
              <a:rPr lang="en-CA" dirty="0"/>
              <a:t>pairs of </a:t>
            </a:r>
            <a:r>
              <a:rPr lang="en-CA" dirty="0" smtClean="0"/>
              <a:t>entries</a:t>
            </a:r>
          </a:p>
          <a:p>
            <a:pPr lvl="1"/>
            <a:endParaRPr lang="en-CA" dirty="0"/>
          </a:p>
          <a:p>
            <a:r>
              <a:rPr lang="en-CA" dirty="0" smtClean="0"/>
              <a:t>Sorting an array of size one million requires that</a:t>
            </a:r>
          </a:p>
          <a:p>
            <a:endParaRPr lang="en-CA" dirty="0"/>
          </a:p>
          <a:p>
            <a:endParaRPr lang="en-CA" dirty="0" smtClean="0"/>
          </a:p>
          <a:p>
            <a:pPr marL="0" indent="0">
              <a:buNone/>
            </a:pPr>
            <a:r>
              <a:rPr lang="en-CA" dirty="0" smtClean="0"/>
              <a:t>       (half a trillion) entries be checked with </a:t>
            </a:r>
            <a:r>
              <a:rPr lang="en-CA" dirty="0" smtClean="0">
                <a:latin typeface="Times New Roman" panose="02020603050405020304" pitchFamily="18" charset="0"/>
                <a:cs typeface="Times New Roman" panose="02020603050405020304" pitchFamily="18" charset="0"/>
              </a:rPr>
              <a:t>999 999</a:t>
            </a:r>
            <a:r>
              <a:rPr lang="en-CA" dirty="0" smtClean="0"/>
              <a:t> swaps</a:t>
            </a:r>
          </a:p>
          <a:p>
            <a:pPr lvl="1"/>
            <a:r>
              <a:rPr lang="en-CA" dirty="0" smtClean="0"/>
              <a:t>This could be rather slow…</a:t>
            </a:r>
            <a:endParaRPr lang="en-CA" dirty="0"/>
          </a:p>
          <a:p>
            <a:pPr lvl="1"/>
            <a:endParaRPr lang="en-CA"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4011680010"/>
              </p:ext>
            </p:extLst>
          </p:nvPr>
        </p:nvGraphicFramePr>
        <p:xfrm>
          <a:off x="1979712" y="3550404"/>
          <a:ext cx="4776500" cy="692964"/>
        </p:xfrm>
        <a:graphic>
          <a:graphicData uri="http://schemas.openxmlformats.org/presentationml/2006/ole">
            <mc:AlternateContent xmlns:mc="http://schemas.openxmlformats.org/markup-compatibility/2006">
              <mc:Choice xmlns:v="urn:schemas-microsoft-com:vml" Requires="v">
                <p:oleObj spid="_x0000_s2081" name="Equation" r:id="rId3" imgW="2450880" imgH="355320" progId="Equation.DSMT4">
                  <p:embed/>
                </p:oleObj>
              </mc:Choice>
              <mc:Fallback>
                <p:oleObj name="Equation" r:id="rId3" imgW="2450880" imgH="355320" progId="Equation.DSMT4">
                  <p:embed/>
                  <p:pic>
                    <p:nvPicPr>
                      <p:cNvPr id="0" name=""/>
                      <p:cNvPicPr/>
                      <p:nvPr/>
                    </p:nvPicPr>
                    <p:blipFill>
                      <a:blip r:embed="rId4"/>
                      <a:stretch>
                        <a:fillRect/>
                      </a:stretch>
                    </p:blipFill>
                    <p:spPr>
                      <a:xfrm>
                        <a:off x="1979712" y="3550404"/>
                        <a:ext cx="4776500" cy="69296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24423947"/>
              </p:ext>
            </p:extLst>
          </p:nvPr>
        </p:nvGraphicFramePr>
        <p:xfrm>
          <a:off x="2590800" y="5240338"/>
          <a:ext cx="4110038" cy="669925"/>
        </p:xfrm>
        <a:graphic>
          <a:graphicData uri="http://schemas.openxmlformats.org/presentationml/2006/ole">
            <mc:AlternateContent xmlns:mc="http://schemas.openxmlformats.org/markup-compatibility/2006">
              <mc:Choice xmlns:v="urn:schemas-microsoft-com:vml" Requires="v">
                <p:oleObj spid="_x0000_s2082" name="Equation" r:id="rId5" imgW="2108160" imgH="342720" progId="Equation.DSMT4">
                  <p:embed/>
                </p:oleObj>
              </mc:Choice>
              <mc:Fallback>
                <p:oleObj name="Equation" r:id="rId5" imgW="2108160" imgH="342720" progId="Equation.DSMT4">
                  <p:embed/>
                  <p:pic>
                    <p:nvPicPr>
                      <p:cNvPr id="0" name=""/>
                      <p:cNvPicPr/>
                      <p:nvPr/>
                    </p:nvPicPr>
                    <p:blipFill>
                      <a:blip r:embed="rId6"/>
                      <a:stretch>
                        <a:fillRect/>
                      </a:stretch>
                    </p:blipFill>
                    <p:spPr>
                      <a:xfrm>
                        <a:off x="2590800" y="5240338"/>
                        <a:ext cx="4110038" cy="669925"/>
                      </a:xfrm>
                      <a:prstGeom prst="rect">
                        <a:avLst/>
                      </a:prstGeom>
                    </p:spPr>
                  </p:pic>
                </p:oleObj>
              </mc:Fallback>
            </mc:AlternateContent>
          </a:graphicData>
        </a:graphic>
      </p:graphicFrame>
    </p:spTree>
    <p:extLst>
      <p:ext uri="{BB962C8B-B14F-4D97-AF65-F5344CB8AC3E}">
        <p14:creationId xmlns:p14="http://schemas.microsoft.com/office/powerpoint/2010/main" val="2989713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Run time</a:t>
            </a:r>
            <a:endParaRPr lang="en-CA" dirty="0"/>
          </a:p>
        </p:txBody>
      </p:sp>
      <p:sp>
        <p:nvSpPr>
          <p:cNvPr id="3" name="Content Placeholder 2"/>
          <p:cNvSpPr>
            <a:spLocks noGrp="1"/>
          </p:cNvSpPr>
          <p:nvPr>
            <p:ph idx="1"/>
          </p:nvPr>
        </p:nvSpPr>
        <p:spPr/>
        <p:txBody>
          <a:bodyPr/>
          <a:lstStyle/>
          <a:p>
            <a:r>
              <a:rPr lang="en-CA" dirty="0" smtClean="0"/>
              <a:t>For very large arrays, note that </a:t>
            </a:r>
          </a:p>
          <a:p>
            <a:endParaRPr lang="en-CA" dirty="0"/>
          </a:p>
          <a:p>
            <a:endParaRPr lang="en-CA" dirty="0" smtClean="0"/>
          </a:p>
          <a:p>
            <a:pPr marL="0" indent="0">
              <a:buNone/>
            </a:pPr>
            <a:r>
              <a:rPr lang="en-CA" dirty="0"/>
              <a:t> </a:t>
            </a:r>
            <a:r>
              <a:rPr lang="en-CA" dirty="0" smtClean="0"/>
              <a:t>     is very close to</a:t>
            </a:r>
          </a:p>
          <a:p>
            <a:pPr marL="0" indent="0">
              <a:buNone/>
            </a:pPr>
            <a:endParaRPr lang="en-CA" dirty="0"/>
          </a:p>
          <a:p>
            <a:pPr marL="0" indent="0">
              <a:buNone/>
            </a:pPr>
            <a:endParaRPr lang="en-CA" dirty="0" smtClean="0"/>
          </a:p>
          <a:p>
            <a:pPr marL="0" indent="0">
              <a:buNone/>
            </a:pPr>
            <a:endParaRPr lang="en-CA" dirty="0"/>
          </a:p>
          <a:p>
            <a:r>
              <a:rPr lang="en-CA" dirty="0" smtClean="0"/>
              <a:t>For example:</a:t>
            </a:r>
          </a:p>
          <a:p>
            <a:endParaRPr lang="en-CA" dirty="0"/>
          </a:p>
          <a:p>
            <a:endParaRPr lang="en-CA" dirty="0" smtClean="0"/>
          </a:p>
          <a:p>
            <a:pPr lvl="1"/>
            <a:r>
              <a:rPr lang="en-CA" dirty="0" smtClean="0"/>
              <a:t>You will investigate this further in your algorithms and data structures course</a:t>
            </a:r>
          </a:p>
        </p:txBody>
      </p:sp>
      <p:graphicFrame>
        <p:nvGraphicFramePr>
          <p:cNvPr id="5" name="Object 4"/>
          <p:cNvGraphicFramePr>
            <a:graphicFrameLocks noChangeAspect="1"/>
          </p:cNvGraphicFramePr>
          <p:nvPr>
            <p:extLst>
              <p:ext uri="{D42A27DB-BD31-4B8C-83A1-F6EECF244321}">
                <p14:modId xmlns:p14="http://schemas.microsoft.com/office/powerpoint/2010/main" val="4200914841"/>
              </p:ext>
            </p:extLst>
          </p:nvPr>
        </p:nvGraphicFramePr>
        <p:xfrm>
          <a:off x="1403648" y="4535463"/>
          <a:ext cx="7204075" cy="693737"/>
        </p:xfrm>
        <a:graphic>
          <a:graphicData uri="http://schemas.openxmlformats.org/presentationml/2006/ole">
            <mc:AlternateContent xmlns:mc="http://schemas.openxmlformats.org/markup-compatibility/2006">
              <mc:Choice xmlns:v="urn:schemas-microsoft-com:vml" Requires="v">
                <p:oleObj spid="_x0000_s3117" name="Equation" r:id="rId3" imgW="3695400" imgH="355320" progId="Equation.DSMT4">
                  <p:embed/>
                </p:oleObj>
              </mc:Choice>
              <mc:Fallback>
                <p:oleObj name="Equation" r:id="rId3" imgW="3695400" imgH="355320" progId="Equation.DSMT4">
                  <p:embed/>
                  <p:pic>
                    <p:nvPicPr>
                      <p:cNvPr id="0" name=""/>
                      <p:cNvPicPr/>
                      <p:nvPr/>
                    </p:nvPicPr>
                    <p:blipFill>
                      <a:blip r:embed="rId4"/>
                      <a:stretch>
                        <a:fillRect/>
                      </a:stretch>
                    </p:blipFill>
                    <p:spPr>
                      <a:xfrm>
                        <a:off x="1403648" y="4535463"/>
                        <a:ext cx="7204075" cy="69373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95658099"/>
              </p:ext>
            </p:extLst>
          </p:nvPr>
        </p:nvGraphicFramePr>
        <p:xfrm>
          <a:off x="3851920" y="1989138"/>
          <a:ext cx="1212850" cy="692151"/>
        </p:xfrm>
        <a:graphic>
          <a:graphicData uri="http://schemas.openxmlformats.org/presentationml/2006/ole">
            <mc:AlternateContent xmlns:mc="http://schemas.openxmlformats.org/markup-compatibility/2006">
              <mc:Choice xmlns:v="urn:schemas-microsoft-com:vml" Requires="v">
                <p:oleObj spid="_x0000_s3118" name="Equation" r:id="rId5" imgW="622080" imgH="355320" progId="Equation.DSMT4">
                  <p:embed/>
                </p:oleObj>
              </mc:Choice>
              <mc:Fallback>
                <p:oleObj name="Equation" r:id="rId5" imgW="622080" imgH="355320" progId="Equation.DSMT4">
                  <p:embed/>
                  <p:pic>
                    <p:nvPicPr>
                      <p:cNvPr id="0" name=""/>
                      <p:cNvPicPr/>
                      <p:nvPr/>
                    </p:nvPicPr>
                    <p:blipFill>
                      <a:blip r:embed="rId6"/>
                      <a:stretch>
                        <a:fillRect/>
                      </a:stretch>
                    </p:blipFill>
                    <p:spPr>
                      <a:xfrm>
                        <a:off x="3851920" y="1989138"/>
                        <a:ext cx="1212850" cy="69215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25973877"/>
              </p:ext>
            </p:extLst>
          </p:nvPr>
        </p:nvGraphicFramePr>
        <p:xfrm>
          <a:off x="4291656" y="3241675"/>
          <a:ext cx="371477" cy="692151"/>
        </p:xfrm>
        <a:graphic>
          <a:graphicData uri="http://schemas.openxmlformats.org/presentationml/2006/ole">
            <mc:AlternateContent xmlns:mc="http://schemas.openxmlformats.org/markup-compatibility/2006">
              <mc:Choice xmlns:v="urn:schemas-microsoft-com:vml" Requires="v">
                <p:oleObj spid="_x0000_s3119" name="Equation" r:id="rId7" imgW="190440" imgH="355320" progId="Equation.DSMT4">
                  <p:embed/>
                </p:oleObj>
              </mc:Choice>
              <mc:Fallback>
                <p:oleObj name="Equation" r:id="rId7" imgW="190440" imgH="355320" progId="Equation.DSMT4">
                  <p:embed/>
                  <p:pic>
                    <p:nvPicPr>
                      <p:cNvPr id="0" name=""/>
                      <p:cNvPicPr/>
                      <p:nvPr/>
                    </p:nvPicPr>
                    <p:blipFill>
                      <a:blip r:embed="rId8"/>
                      <a:stretch>
                        <a:fillRect/>
                      </a:stretch>
                    </p:blipFill>
                    <p:spPr>
                      <a:xfrm>
                        <a:off x="4291656" y="3241675"/>
                        <a:ext cx="371477" cy="692151"/>
                      </a:xfrm>
                      <a:prstGeom prst="rect">
                        <a:avLst/>
                      </a:prstGeom>
                    </p:spPr>
                  </p:pic>
                </p:oleObj>
              </mc:Fallback>
            </mc:AlternateContent>
          </a:graphicData>
        </a:graphic>
      </p:graphicFrame>
    </p:spTree>
    <p:extLst>
      <p:ext uri="{BB962C8B-B14F-4D97-AF65-F5344CB8AC3E}">
        <p14:creationId xmlns:p14="http://schemas.microsoft.com/office/powerpoint/2010/main" val="2567269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Benefits</a:t>
            </a:r>
            <a:endParaRPr lang="en-CA" dirty="0"/>
          </a:p>
        </p:txBody>
      </p:sp>
      <p:sp>
        <p:nvSpPr>
          <p:cNvPr id="3" name="Content Placeholder 2"/>
          <p:cNvSpPr>
            <a:spLocks noGrp="1"/>
          </p:cNvSpPr>
          <p:nvPr>
            <p:ph idx="1"/>
          </p:nvPr>
        </p:nvSpPr>
        <p:spPr/>
        <p:txBody>
          <a:bodyPr/>
          <a:lstStyle/>
          <a:p>
            <a:r>
              <a:rPr lang="en-CA" dirty="0" smtClean="0"/>
              <a:t>The run time does not change even if the array is already sorted</a:t>
            </a:r>
          </a:p>
          <a:p>
            <a:r>
              <a:rPr lang="en-CA" dirty="0" smtClean="0"/>
              <a:t>The one benefit of selection sort over all other sorts is that it minimizes the number of writes to memory to </a:t>
            </a:r>
            <a:r>
              <a:rPr lang="en-CA" dirty="0" smtClean="0">
                <a:latin typeface="Times New Roman" panose="02020603050405020304" pitchFamily="18" charset="0"/>
                <a:cs typeface="Times New Roman" panose="02020603050405020304" pitchFamily="18" charset="0"/>
              </a:rPr>
              <a:t>2</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 2</a:t>
            </a:r>
            <a:r>
              <a:rPr lang="en-CA" dirty="0" smtClean="0"/>
              <a:t> writes</a:t>
            </a:r>
          </a:p>
          <a:p>
            <a:pPr lvl="1"/>
            <a:r>
              <a:rPr lang="en-CA" dirty="0" smtClean="0"/>
              <a:t>No other sorting algorithm comes close</a:t>
            </a:r>
          </a:p>
          <a:p>
            <a:pPr lvl="1"/>
            <a:r>
              <a:rPr lang="en-CA" dirty="0" smtClean="0"/>
              <a:t>Useful for flash memory which has a limited number of writes</a:t>
            </a:r>
          </a:p>
          <a:p>
            <a:pPr marL="0" indent="0">
              <a:buNone/>
            </a:pPr>
            <a:endParaRPr lang="en-CA" dirty="0" smtClean="0"/>
          </a:p>
          <a:p>
            <a:pPr lvl="1"/>
            <a:endParaRPr lang="en-CA" dirty="0"/>
          </a:p>
          <a:p>
            <a:pPr lvl="1"/>
            <a:endParaRPr lang="en-CA" dirty="0" smtClean="0"/>
          </a:p>
        </p:txBody>
      </p:sp>
    </p:spTree>
    <p:extLst>
      <p:ext uri="{BB962C8B-B14F-4D97-AF65-F5344CB8AC3E}">
        <p14:creationId xmlns:p14="http://schemas.microsoft.com/office/powerpoint/2010/main" val="2264285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the selection sort algorithm</a:t>
            </a:r>
            <a:endParaRPr lang="en-CA" dirty="0" smtClean="0">
              <a:latin typeface="Consolas" panose="020B0609020204030204" pitchFamily="49" charset="0"/>
              <a:cs typeface="Consolas" panose="020B0609020204030204" pitchFamily="49" charset="0"/>
            </a:endParaRPr>
          </a:p>
          <a:p>
            <a:pPr lvl="1"/>
            <a:r>
              <a:rPr lang="en-CA" dirty="0" smtClean="0"/>
              <a:t>Look at an example</a:t>
            </a:r>
          </a:p>
          <a:p>
            <a:pPr lvl="1"/>
            <a:r>
              <a:rPr lang="en-CA" dirty="0" smtClean="0"/>
              <a:t>Determine how the algorithm work</a:t>
            </a:r>
          </a:p>
          <a:p>
            <a:pPr lvl="1"/>
            <a:r>
              <a:rPr lang="en-CA" dirty="0" smtClean="0"/>
              <a:t>Create a flow chart</a:t>
            </a:r>
          </a:p>
          <a:p>
            <a:pPr lvl="1"/>
            <a:r>
              <a:rPr lang="en-CA" dirty="0" smtClean="0"/>
              <a:t>Implement the algorithm</a:t>
            </a:r>
          </a:p>
          <a:p>
            <a:pPr lvl="1"/>
            <a:r>
              <a:rPr lang="en-CA" dirty="0" smtClean="0"/>
              <a:t>Look at the run times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selection sort algorithm</a:t>
            </a:r>
            <a:endParaRPr lang="en-CA" dirty="0"/>
          </a:p>
          <a:p>
            <a:pPr lvl="2"/>
            <a:r>
              <a:rPr lang="en-CA" dirty="0" smtClean="0"/>
              <a:t>You saw an example</a:t>
            </a:r>
          </a:p>
          <a:p>
            <a:pPr lvl="1"/>
            <a:r>
              <a:rPr lang="en-CA" dirty="0" smtClean="0"/>
              <a:t>Know how stepping through the algorithm allows you to deduce the flow chart</a:t>
            </a:r>
          </a:p>
          <a:p>
            <a:pPr lvl="1"/>
            <a:r>
              <a:rPr lang="en-CA" dirty="0" smtClean="0"/>
              <a:t>Understand how to implement the algorithm</a:t>
            </a:r>
          </a:p>
          <a:p>
            <a:pPr lvl="1"/>
            <a:r>
              <a:rPr lang="en-CA" dirty="0" smtClean="0"/>
              <a:t>Know that there is a significant number of entries that must be inspected for large arrays:</a:t>
            </a:r>
          </a:p>
          <a:p>
            <a:pPr lvl="2"/>
            <a:r>
              <a:rPr lang="en-CA" dirty="0" smtClean="0"/>
              <a:t>Approximately half the capacity squared</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a:t>
            </a:r>
            <a:r>
              <a:rPr lang="en-CA" sz="1800" dirty="0" smtClean="0">
                <a:hlinkClick r:id="rId2"/>
              </a:rPr>
              <a:t>en.wikipedia.org/wiki/Selection_sort</a:t>
            </a:r>
            <a:r>
              <a:rPr lang="en-CA" sz="1800" dirty="0" smtClean="0"/>
              <a:t> </a:t>
            </a:r>
          </a:p>
          <a:p>
            <a:pPr marL="0" indent="0">
              <a:buNone/>
            </a:pPr>
            <a:r>
              <a:rPr lang="en-CA" sz="1800" dirty="0" smtClean="0"/>
              <a:t>[2] 	</a:t>
            </a:r>
            <a:r>
              <a:rPr lang="en-CA" sz="1800" cap="small" dirty="0" smtClean="0"/>
              <a:t>nist</a:t>
            </a:r>
            <a:r>
              <a:rPr lang="en-CA" sz="1800" dirty="0" smtClean="0"/>
              <a:t> Dictionary of Algorithms and Data Structures</a:t>
            </a:r>
          </a:p>
          <a:p>
            <a:pPr marL="0" indent="0">
              <a:buNone/>
            </a:pPr>
            <a:r>
              <a:rPr lang="en-CA" sz="1800" dirty="0"/>
              <a:t>	</a:t>
            </a:r>
            <a:r>
              <a:rPr lang="en-CA" sz="1800" dirty="0">
                <a:hlinkClick r:id="rId3"/>
              </a:rPr>
              <a:t>https://</a:t>
            </a:r>
            <a:r>
              <a:rPr lang="en-CA" sz="1800" dirty="0" smtClean="0">
                <a:hlinkClick r:id="rId3"/>
              </a:rPr>
              <a:t>xlinux.nist.gov/dads/HTML/selectionSort.html</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idea</a:t>
            </a:r>
            <a:endParaRPr lang="en-CA" dirty="0"/>
          </a:p>
        </p:txBody>
      </p:sp>
      <p:sp>
        <p:nvSpPr>
          <p:cNvPr id="3" name="Content Placeholder 2"/>
          <p:cNvSpPr>
            <a:spLocks noGrp="1"/>
          </p:cNvSpPr>
          <p:nvPr>
            <p:ph idx="1"/>
          </p:nvPr>
        </p:nvSpPr>
        <p:spPr/>
        <p:txBody>
          <a:bodyPr/>
          <a:lstStyle/>
          <a:p>
            <a:r>
              <a:rPr lang="en-CA" dirty="0" smtClean="0"/>
              <a:t>Suppose we have an array and we’d like to sort it:</a:t>
            </a:r>
          </a:p>
          <a:p>
            <a:pPr lvl="1"/>
            <a:r>
              <a:rPr lang="en-CA" dirty="0" smtClean="0"/>
              <a:t>Consider the following algorithm:</a:t>
            </a:r>
          </a:p>
          <a:p>
            <a:pPr lvl="2"/>
            <a:r>
              <a:rPr lang="en-CA" dirty="0" smtClean="0"/>
              <a:t>Find the largest entry in the array and swap it with the last entry</a:t>
            </a:r>
          </a:p>
          <a:p>
            <a:pPr lvl="2"/>
            <a:r>
              <a:rPr lang="en-CA" dirty="0" smtClean="0"/>
              <a:t>Next, find the largest remaining entry in the array and swap it with the second-last entry</a:t>
            </a:r>
          </a:p>
          <a:p>
            <a:pPr lvl="1"/>
            <a:r>
              <a:rPr lang="en-CA" dirty="0" smtClean="0"/>
              <a:t>Proceeding forward, we can continue until the entire array is sorted</a:t>
            </a:r>
            <a:endParaRPr lang="en-CA" dirty="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For example, consider this array:</a:t>
            </a:r>
          </a:p>
          <a:p>
            <a:endParaRPr lang="en-CA" dirty="0"/>
          </a:p>
          <a:p>
            <a:endParaRPr lang="en-CA" dirty="0" smtClean="0"/>
          </a:p>
          <a:p>
            <a:endParaRPr lang="en-CA" dirty="0" smtClean="0"/>
          </a:p>
          <a:p>
            <a:r>
              <a:rPr lang="en-CA" dirty="0" smtClean="0"/>
              <a:t>We start by swapping 85 and 7:</a:t>
            </a:r>
          </a:p>
        </p:txBody>
      </p:sp>
      <p:graphicFrame>
        <p:nvGraphicFramePr>
          <p:cNvPr id="5" name="Table 4"/>
          <p:cNvGraphicFramePr>
            <a:graphicFrameLocks noGrp="1"/>
          </p:cNvGraphicFramePr>
          <p:nvPr>
            <p:extLst>
              <p:ext uri="{D42A27DB-BD31-4B8C-83A1-F6EECF244321}">
                <p14:modId xmlns:p14="http://schemas.microsoft.com/office/powerpoint/2010/main" val="3375182922"/>
              </p:ext>
            </p:extLst>
          </p:nvPr>
        </p:nvGraphicFramePr>
        <p:xfrm>
          <a:off x="2267744" y="1988840"/>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tx1"/>
                          </a:solidFill>
                        </a:rPr>
                        <a:t>82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7</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28872500"/>
              </p:ext>
            </p:extLst>
          </p:nvPr>
        </p:nvGraphicFramePr>
        <p:xfrm>
          <a:off x="2267746" y="3550528"/>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tx1"/>
                          </a:solidFill>
                        </a:rPr>
                        <a:t>82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7</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07878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Next, we find the largest remaining entry at index </a:t>
            </a:r>
            <a:r>
              <a:rPr lang="en-CA" dirty="0" smtClean="0">
                <a:latin typeface="Consolas" panose="020B0609020204030204" pitchFamily="49" charset="0"/>
                <a:cs typeface="Consolas" panose="020B0609020204030204" pitchFamily="49" charset="0"/>
              </a:rPr>
              <a:t>0</a:t>
            </a:r>
            <a:r>
              <a:rPr lang="en-CA" dirty="0" smtClean="0"/>
              <a:t>:</a:t>
            </a:r>
          </a:p>
          <a:p>
            <a:endParaRPr lang="en-CA" dirty="0"/>
          </a:p>
          <a:p>
            <a:endParaRPr lang="en-CA" dirty="0" smtClean="0"/>
          </a:p>
          <a:p>
            <a:endParaRPr lang="en-CA" dirty="0" smtClean="0"/>
          </a:p>
          <a:p>
            <a:r>
              <a:rPr lang="en-CA" dirty="0" smtClean="0"/>
              <a:t>We swap 82 and 28:</a:t>
            </a:r>
          </a:p>
        </p:txBody>
      </p:sp>
      <p:graphicFrame>
        <p:nvGraphicFramePr>
          <p:cNvPr id="5" name="Table 4"/>
          <p:cNvGraphicFramePr>
            <a:graphicFrameLocks noGrp="1"/>
          </p:cNvGraphicFramePr>
          <p:nvPr>
            <p:extLst>
              <p:ext uri="{D42A27DB-BD31-4B8C-83A1-F6EECF244321}">
                <p14:modId xmlns:p14="http://schemas.microsoft.com/office/powerpoint/2010/main" val="2232722569"/>
              </p:ext>
            </p:extLst>
          </p:nvPr>
        </p:nvGraphicFramePr>
        <p:xfrm>
          <a:off x="2267744" y="1988840"/>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28</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rgbClr val="00B0F0"/>
                          </a:solidFill>
                        </a:rPr>
                        <a:t>85</a:t>
                      </a:r>
                      <a:endParaRPr lang="en-CA" b="0" dirty="0">
                        <a:solidFill>
                          <a:srgbClr val="00B0F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52450244"/>
              </p:ext>
            </p:extLst>
          </p:nvPr>
        </p:nvGraphicFramePr>
        <p:xfrm>
          <a:off x="2267746" y="3550528"/>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FF0000"/>
                          </a:solidFill>
                        </a:rPr>
                        <a:t>28</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rgbClr val="00B0F0"/>
                          </a:solidFill>
                        </a:rPr>
                        <a:t>85</a:t>
                      </a:r>
                      <a:endParaRPr lang="en-CA" b="0" dirty="0">
                        <a:solidFill>
                          <a:srgbClr val="00B0F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0174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Next, we find the largest remaining entry at index </a:t>
            </a:r>
            <a:r>
              <a:rPr lang="en-CA" dirty="0" smtClean="0">
                <a:latin typeface="Consolas" panose="020B0609020204030204" pitchFamily="49" charset="0"/>
                <a:cs typeface="Consolas" panose="020B0609020204030204" pitchFamily="49" charset="0"/>
              </a:rPr>
              <a:t>2</a:t>
            </a:r>
            <a:r>
              <a:rPr lang="en-CA" dirty="0" smtClean="0"/>
              <a:t>:</a:t>
            </a:r>
          </a:p>
          <a:p>
            <a:endParaRPr lang="en-CA" dirty="0"/>
          </a:p>
          <a:p>
            <a:endParaRPr lang="en-CA" dirty="0" smtClean="0"/>
          </a:p>
          <a:p>
            <a:endParaRPr lang="en-CA" dirty="0" smtClean="0"/>
          </a:p>
          <a:p>
            <a:r>
              <a:rPr lang="en-CA" dirty="0" smtClean="0"/>
              <a:t>We swap 42 and 4:</a:t>
            </a:r>
          </a:p>
        </p:txBody>
      </p:sp>
      <p:graphicFrame>
        <p:nvGraphicFramePr>
          <p:cNvPr id="5" name="Table 4"/>
          <p:cNvGraphicFramePr>
            <a:graphicFrameLocks noGrp="1"/>
          </p:cNvGraphicFramePr>
          <p:nvPr>
            <p:extLst>
              <p:ext uri="{D42A27DB-BD31-4B8C-83A1-F6EECF244321}">
                <p14:modId xmlns:p14="http://schemas.microsoft.com/office/powerpoint/2010/main" val="1037391484"/>
              </p:ext>
            </p:extLst>
          </p:nvPr>
        </p:nvGraphicFramePr>
        <p:xfrm>
          <a:off x="2267744" y="3550528"/>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4</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42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rgbClr val="00B0F0"/>
                          </a:solidFill>
                        </a:rPr>
                        <a:t>82</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rgbClr val="00B0F0"/>
                          </a:solidFill>
                        </a:rPr>
                        <a:t>85</a:t>
                      </a:r>
                      <a:endParaRPr lang="en-CA" b="0" dirty="0">
                        <a:solidFill>
                          <a:srgbClr val="00B0F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02944747"/>
              </p:ext>
            </p:extLst>
          </p:nvPr>
        </p:nvGraphicFramePr>
        <p:xfrm>
          <a:off x="2267744" y="1988840"/>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42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4</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rgbClr val="00B0F0"/>
                          </a:solidFill>
                        </a:rPr>
                        <a:t>82</a:t>
                      </a:r>
                      <a:endParaRPr lang="en-CA" b="0" dirty="0">
                        <a:solidFill>
                          <a:srgbClr val="00B0F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rgbClr val="00B0F0"/>
                          </a:solidFill>
                        </a:rPr>
                        <a:t>85</a:t>
                      </a:r>
                      <a:endParaRPr lang="en-CA" b="0" dirty="0">
                        <a:solidFill>
                          <a:srgbClr val="00B0F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41871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smtClean="0"/>
              <a:t>Next, we find the largest remaining entry at index </a:t>
            </a:r>
            <a:r>
              <a:rPr lang="en-CA" dirty="0" smtClean="0">
                <a:latin typeface="Consolas" panose="020B0609020204030204" pitchFamily="49" charset="0"/>
                <a:cs typeface="Consolas" panose="020B0609020204030204" pitchFamily="49" charset="0"/>
              </a:rPr>
              <a:t>6</a:t>
            </a:r>
            <a:r>
              <a:rPr lang="en-CA" dirty="0" smtClean="0"/>
              <a:t>:</a:t>
            </a:r>
          </a:p>
          <a:p>
            <a:endParaRPr lang="en-CA" dirty="0"/>
          </a:p>
          <a:p>
            <a:endParaRPr lang="en-CA" dirty="0" smtClean="0"/>
          </a:p>
          <a:p>
            <a:endParaRPr lang="en-CA" dirty="0" smtClean="0"/>
          </a:p>
          <a:p>
            <a:r>
              <a:rPr lang="en-CA" dirty="0" smtClean="0"/>
              <a:t>We </a:t>
            </a:r>
            <a:r>
              <a:rPr lang="en-CA" i="1" dirty="0" smtClean="0"/>
              <a:t>swap</a:t>
            </a:r>
            <a:r>
              <a:rPr lang="en-CA" dirty="0" smtClean="0"/>
              <a:t> it and itself</a:t>
            </a:r>
          </a:p>
        </p:txBody>
      </p:sp>
      <p:graphicFrame>
        <p:nvGraphicFramePr>
          <p:cNvPr id="5" name="Table 4"/>
          <p:cNvGraphicFramePr>
            <a:graphicFrameLocks noGrp="1"/>
          </p:cNvGraphicFramePr>
          <p:nvPr>
            <p:extLst>
              <p:ext uri="{D42A27DB-BD31-4B8C-83A1-F6EECF244321}">
                <p14:modId xmlns:p14="http://schemas.microsoft.com/office/powerpoint/2010/main" val="1814126828"/>
              </p:ext>
            </p:extLst>
          </p:nvPr>
        </p:nvGraphicFramePr>
        <p:xfrm>
          <a:off x="2267744" y="3550528"/>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B0F0"/>
                          </a:solidFill>
                        </a:rPr>
                        <a:t>42</a:t>
                      </a:r>
                      <a:endParaRPr lang="en-CA" b="1" dirty="0">
                        <a:solidFill>
                          <a:srgbClr val="00B0F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rgbClr val="00B0F0"/>
                          </a:solidFill>
                        </a:rPr>
                        <a:t>42</a:t>
                      </a:r>
                      <a:endParaRPr lang="en-CA" b="0" dirty="0">
                        <a:solidFill>
                          <a:srgbClr val="00B0F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rgbClr val="00B0F0"/>
                          </a:solidFill>
                        </a:rPr>
                        <a:t>82</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rgbClr val="00B0F0"/>
                          </a:solidFill>
                        </a:rPr>
                        <a:t>85</a:t>
                      </a:r>
                      <a:endParaRPr lang="en-CA" b="0" dirty="0">
                        <a:solidFill>
                          <a:srgbClr val="00B0F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23993001"/>
              </p:ext>
            </p:extLst>
          </p:nvPr>
        </p:nvGraphicFramePr>
        <p:xfrm>
          <a:off x="2267746" y="1988840"/>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B0F0"/>
                          </a:solidFill>
                        </a:rPr>
                        <a:t>42</a:t>
                      </a:r>
                      <a:endParaRPr lang="en-CA" b="1" dirty="0">
                        <a:solidFill>
                          <a:srgbClr val="00B0F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rgbClr val="00B0F0"/>
                          </a:solidFill>
                        </a:rPr>
                        <a:t>42</a:t>
                      </a:r>
                      <a:endParaRPr lang="en-CA" b="0" dirty="0">
                        <a:solidFill>
                          <a:srgbClr val="00B0F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rgbClr val="00B0F0"/>
                          </a:solidFill>
                        </a:rPr>
                        <a:t>82</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rgbClr val="00B0F0"/>
                          </a:solidFill>
                        </a:rPr>
                        <a:t>85</a:t>
                      </a:r>
                      <a:endParaRPr lang="en-CA" b="0" dirty="0">
                        <a:solidFill>
                          <a:srgbClr val="00B0F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50131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smtClean="0"/>
              <a:t>After nine steps, we will have a sorted list</a:t>
            </a:r>
          </a:p>
        </p:txBody>
      </p:sp>
      <p:graphicFrame>
        <p:nvGraphicFramePr>
          <p:cNvPr id="6" name="Table 5"/>
          <p:cNvGraphicFramePr>
            <a:graphicFrameLocks noGrp="1"/>
          </p:cNvGraphicFramePr>
          <p:nvPr>
            <p:extLst>
              <p:ext uri="{D42A27DB-BD31-4B8C-83A1-F6EECF244321}">
                <p14:modId xmlns:p14="http://schemas.microsoft.com/office/powerpoint/2010/main" val="1483831707"/>
              </p:ext>
            </p:extLst>
          </p:nvPr>
        </p:nvGraphicFramePr>
        <p:xfrm>
          <a:off x="2267746" y="2542416"/>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82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2781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Swapping</a:t>
            </a:r>
            <a:endParaRPr lang="en-CA" dirty="0"/>
          </a:p>
        </p:txBody>
      </p:sp>
      <p:sp>
        <p:nvSpPr>
          <p:cNvPr id="3" name="Content Placeholder 2"/>
          <p:cNvSpPr>
            <a:spLocks noGrp="1"/>
          </p:cNvSpPr>
          <p:nvPr>
            <p:ph idx="1"/>
          </p:nvPr>
        </p:nvSpPr>
        <p:spPr/>
        <p:txBody>
          <a:bodyPr/>
          <a:lstStyle/>
          <a:p>
            <a:r>
              <a:rPr lang="en-CA" dirty="0" smtClean="0"/>
              <a:t>Previously we have seen how to swap two array entries:</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double tmp{array[m]};</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array[m] = array[n];</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array[n] = tmp;</a:t>
            </a:r>
          </a:p>
          <a:p>
            <a:pPr marL="0" indent="0">
              <a:buNone/>
            </a:pPr>
            <a:endParaRPr lang="en-CA" dirty="0">
              <a:latin typeface="Consolas" panose="020B0609020204030204" pitchFamily="49" charset="0"/>
              <a:cs typeface="Consolas" panose="020B0609020204030204" pitchFamily="49" charset="0"/>
            </a:endParaRPr>
          </a:p>
          <a:p>
            <a:r>
              <a:rPr lang="en-CA" dirty="0" smtClean="0"/>
              <a:t>The Standard Template Library (</a:t>
            </a:r>
            <a:r>
              <a:rPr lang="en-CA" cap="small" dirty="0" err="1" smtClean="0"/>
              <a:t>stl</a:t>
            </a:r>
            <a:r>
              <a:rPr lang="en-CA" dirty="0" smtClean="0"/>
              <a:t>) implements this function:</a:t>
            </a:r>
            <a:endParaRPr lang="en-CA" dirty="0"/>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std::swap( array[m], array[n] );</a:t>
            </a:r>
            <a:endParaRPr lang="en-CA" dirty="0">
              <a:latin typeface="Consolas" panose="020B0609020204030204" pitchFamily="49" charset="0"/>
              <a:cs typeface="Consolas" panose="020B0609020204030204" pitchFamily="49" charset="0"/>
            </a:endParaRPr>
          </a:p>
          <a:p>
            <a:pPr lvl="1"/>
            <a:endParaRPr lang="en-CA" dirty="0" smtClean="0">
              <a:solidFill>
                <a:prstClr val="black"/>
              </a:solidFill>
            </a:endParaRPr>
          </a:p>
          <a:p>
            <a:pPr lvl="1"/>
            <a:r>
              <a:rPr lang="en-CA" dirty="0" smtClean="0">
                <a:solidFill>
                  <a:prstClr val="black"/>
                </a:solidFill>
              </a:rPr>
              <a:t>There is no point in </a:t>
            </a:r>
            <a:r>
              <a:rPr lang="en-CA" i="1" dirty="0" smtClean="0">
                <a:solidFill>
                  <a:prstClr val="black"/>
                </a:solidFill>
              </a:rPr>
              <a:t>re-inventing the wheel</a:t>
            </a:r>
            <a:r>
              <a:rPr lang="en-CA" dirty="0" smtClean="0">
                <a:solidFill>
                  <a:prstClr val="black"/>
                </a:solidFill>
              </a:rPr>
              <a:t>, so to speak</a:t>
            </a:r>
          </a:p>
          <a:p>
            <a:pPr lvl="1"/>
            <a:r>
              <a:rPr lang="en-CA" dirty="0" smtClean="0">
                <a:solidFill>
                  <a:prstClr val="black"/>
                </a:solidFill>
              </a:rPr>
              <a:t>However, you may still be required to understand swapping on the final examination…</a:t>
            </a:r>
          </a:p>
        </p:txBody>
      </p:sp>
    </p:spTree>
    <p:extLst>
      <p:ext uri="{BB962C8B-B14F-4D97-AF65-F5344CB8AC3E}">
        <p14:creationId xmlns:p14="http://schemas.microsoft.com/office/powerpoint/2010/main" val="3808813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82011</TotalTime>
  <Words>1364</Words>
  <Application>Microsoft Office PowerPoint</Application>
  <PresentationFormat>On-screen Show (4:3)</PresentationFormat>
  <Paragraphs>360</Paragraphs>
  <Slides>23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ＭＳ Ｐゴシック</vt:lpstr>
      <vt:lpstr>Arial</vt:lpstr>
      <vt:lpstr>Calibri</vt:lpstr>
      <vt:lpstr>Consolas</vt:lpstr>
      <vt:lpstr>Constantia</vt:lpstr>
      <vt:lpstr>Georgia</vt:lpstr>
      <vt:lpstr>Times New Roman</vt:lpstr>
      <vt:lpstr>Custom Design</vt:lpstr>
      <vt:lpstr>Equation</vt:lpstr>
      <vt:lpstr>Selection sort</vt:lpstr>
      <vt:lpstr>Outline</vt:lpstr>
      <vt:lpstr>The idea</vt:lpstr>
      <vt:lpstr>Example</vt:lpstr>
      <vt:lpstr>Example</vt:lpstr>
      <vt:lpstr>Example</vt:lpstr>
      <vt:lpstr>Example</vt:lpstr>
      <vt:lpstr>Example</vt:lpstr>
      <vt:lpstr>Swapping</vt:lpstr>
      <vt:lpstr>Selection sort</vt:lpstr>
      <vt:lpstr>Finding the maximum</vt:lpstr>
      <vt:lpstr>Selection sort</vt:lpstr>
      <vt:lpstr>Selection sort</vt:lpstr>
      <vt:lpstr>Selection sort</vt:lpstr>
      <vt:lpstr>Selection sort</vt:lpstr>
      <vt:lpstr>Run time</vt:lpstr>
      <vt:lpstr>Run time</vt:lpstr>
      <vt:lpstr>Run time</vt:lpstr>
      <vt:lpstr>Benefits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1391</cp:revision>
  <dcterms:created xsi:type="dcterms:W3CDTF">2009-09-11T23:00:44Z</dcterms:created>
  <dcterms:modified xsi:type="dcterms:W3CDTF">2019-07-11T13:54:17Z</dcterms:modified>
</cp:coreProperties>
</file>